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4" r:id="rId2"/>
    <p:sldId id="257" r:id="rId3"/>
    <p:sldId id="258" r:id="rId4"/>
    <p:sldId id="268" r:id="rId5"/>
    <p:sldId id="267" r:id="rId6"/>
    <p:sldId id="265" r:id="rId7"/>
    <p:sldId id="259" r:id="rId8"/>
    <p:sldId id="260" r:id="rId9"/>
    <p:sldId id="266" r:id="rId10"/>
    <p:sldId id="262" r:id="rId11"/>
    <p:sldId id="270" r:id="rId12"/>
    <p:sldId id="269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5"/>
    <a:srgbClr val="777777"/>
    <a:srgbClr val="02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60" autoAdjust="0"/>
  </p:normalViewPr>
  <p:slideViewPr>
    <p:cSldViewPr snapToGrid="0" snapToObjects="1">
      <p:cViewPr>
        <p:scale>
          <a:sx n="150" d="100"/>
          <a:sy n="150" d="100"/>
        </p:scale>
        <p:origin x="1824" y="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509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45C5-DBBB-42F6-B13E-BC289210678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94B31129-A5D7-4F4D-823C-AB8509ACFE82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  <a:outerShdw blurRad="622300" dist="431800" dir="10380000" algn="ctr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Z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Functional</a:t>
          </a:r>
        </a:p>
        <a:p>
          <a:r>
            <a:rPr lang="en-ZA" sz="2000" b="1" dirty="0" smtClean="0"/>
            <a:t>Entry:</a:t>
          </a:r>
        </a:p>
        <a:p>
          <a:r>
            <a:rPr lang="en-ZA" sz="2000" b="1" dirty="0" smtClean="0"/>
            <a:t>Police Trainee</a:t>
          </a:r>
          <a:endParaRPr lang="en-ZA" sz="2000" b="1" dirty="0"/>
        </a:p>
      </dgm:t>
    </dgm:pt>
    <dgm:pt modelId="{D94DE655-3DFB-403E-8E78-C28DB99D989C}" type="parTrans" cxnId="{77CF66E3-69A5-49F4-92C2-BD56AE09EA06}">
      <dgm:prSet/>
      <dgm:spPr/>
      <dgm:t>
        <a:bodyPr/>
        <a:lstStyle/>
        <a:p>
          <a:endParaRPr lang="en-ZA"/>
        </a:p>
      </dgm:t>
    </dgm:pt>
    <dgm:pt modelId="{4E3D264A-BFF8-44EF-AA47-9160107F4538}" type="sibTrans" cxnId="{77CF66E3-69A5-49F4-92C2-BD56AE09EA06}">
      <dgm:prSet/>
      <dgm:spPr/>
      <dgm:t>
        <a:bodyPr/>
        <a:lstStyle/>
        <a:p>
          <a:endParaRPr lang="en-ZA"/>
        </a:p>
      </dgm:t>
    </dgm:pt>
    <dgm:pt modelId="{A88C3244-D5B5-4EBC-A7CB-6A1163B1CA7E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60000">
              <a:schemeClr val="tx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Specialised units</a:t>
          </a:r>
        </a:p>
        <a:p>
          <a:r>
            <a:rPr lang="en-ZA" sz="1600" b="1" dirty="0" smtClean="0">
              <a:effectLst/>
            </a:rPr>
            <a:t>Forensic analyst, pilot, internal auditor</a:t>
          </a:r>
          <a:endParaRPr lang="en-ZA" sz="1600" b="1" dirty="0">
            <a:effectLst/>
          </a:endParaRPr>
        </a:p>
      </dgm:t>
    </dgm:pt>
    <dgm:pt modelId="{84A519E7-859E-40EF-92FE-BBEC533497E8}" type="parTrans" cxnId="{6346DF5C-0C27-45D8-BF6B-9C3D8CEB57B5}">
      <dgm:prSet/>
      <dgm:spPr/>
      <dgm:t>
        <a:bodyPr/>
        <a:lstStyle/>
        <a:p>
          <a:endParaRPr lang="en-ZA"/>
        </a:p>
      </dgm:t>
    </dgm:pt>
    <dgm:pt modelId="{A1B8FB59-5E86-47D5-BCEF-120382EE435F}" type="sibTrans" cxnId="{6346DF5C-0C27-45D8-BF6B-9C3D8CEB57B5}">
      <dgm:prSet/>
      <dgm:spPr/>
      <dgm:t>
        <a:bodyPr/>
        <a:lstStyle/>
        <a:p>
          <a:endParaRPr lang="en-ZA"/>
        </a:p>
      </dgm:t>
    </dgm:pt>
    <dgm:pt modelId="{CF96DB6D-C875-457C-BD36-9C10E08F8241}">
      <dgm:prSet phldrT="[Text]" custT="1"/>
      <dgm:spPr>
        <a:solidFill>
          <a:schemeClr val="accent5">
            <a:lumMod val="20000"/>
            <a:lumOff val="80000"/>
            <a:alpha val="5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</a:t>
          </a:r>
        </a:p>
        <a:p>
          <a:r>
            <a:rPr lang="en-ZA" sz="1600" b="1" dirty="0" smtClean="0"/>
            <a:t>Admin clerk, typist, personnel officer</a:t>
          </a:r>
          <a:endParaRPr lang="en-ZA" sz="1600" b="1" dirty="0"/>
        </a:p>
      </dgm:t>
    </dgm:pt>
    <dgm:pt modelId="{61C42A2A-688E-4E7F-A009-9D1021FCA4EB}" type="parTrans" cxnId="{CD1D00B2-C06A-40DF-B37A-8805F311CB65}">
      <dgm:prSet/>
      <dgm:spPr/>
      <dgm:t>
        <a:bodyPr/>
        <a:lstStyle/>
        <a:p>
          <a:endParaRPr lang="en-ZA"/>
        </a:p>
      </dgm:t>
    </dgm:pt>
    <dgm:pt modelId="{E9DE66D3-E7C8-4195-8976-3BDB7B7A73B8}" type="sibTrans" cxnId="{CD1D00B2-C06A-40DF-B37A-8805F311CB65}">
      <dgm:prSet/>
      <dgm:spPr/>
      <dgm:t>
        <a:bodyPr/>
        <a:lstStyle/>
        <a:p>
          <a:endParaRPr lang="en-ZA"/>
        </a:p>
      </dgm:t>
    </dgm:pt>
    <dgm:pt modelId="{EFA526BD-10F1-461F-AC2C-BF456A25F42F}" type="pres">
      <dgm:prSet presAssocID="{156E45C5-DBBB-42F6-B13E-BC2892106785}" presName="Name0" presStyleCnt="0">
        <dgm:presLayoutVars>
          <dgm:chMax val="7"/>
          <dgm:dir/>
          <dgm:resizeHandles val="exact"/>
        </dgm:presLayoutVars>
      </dgm:prSet>
      <dgm:spPr/>
    </dgm:pt>
    <dgm:pt modelId="{8757AA6F-38CC-4EEC-864E-FEE364811FB1}" type="pres">
      <dgm:prSet presAssocID="{156E45C5-DBBB-42F6-B13E-BC2892106785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BDACAAF-BB34-4855-ABE2-07D72E9FFF21}" type="pres">
      <dgm:prSet presAssocID="{156E45C5-DBBB-42F6-B13E-BC2892106785}" presName="ellipse2" presStyleLbl="vennNode1" presStyleIdx="1" presStyleCnt="3" custLinFactNeighborX="2444" custLinFactNeighborY="30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E44C8E-A7B0-426F-BBDB-ECDFEFE4C97D}" type="pres">
      <dgm:prSet presAssocID="{156E45C5-DBBB-42F6-B13E-BC2892106785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D1D00B2-C06A-40DF-B37A-8805F311CB65}" srcId="{156E45C5-DBBB-42F6-B13E-BC2892106785}" destId="{CF96DB6D-C875-457C-BD36-9C10E08F8241}" srcOrd="2" destOrd="0" parTransId="{61C42A2A-688E-4E7F-A009-9D1021FCA4EB}" sibTransId="{E9DE66D3-E7C8-4195-8976-3BDB7B7A73B8}"/>
    <dgm:cxn modelId="{FC30C165-0952-4D95-A7EF-AEF5016ED736}" type="presOf" srcId="{A88C3244-D5B5-4EBC-A7CB-6A1163B1CA7E}" destId="{FBDACAAF-BB34-4855-ABE2-07D72E9FFF21}" srcOrd="0" destOrd="0" presId="urn:microsoft.com/office/officeart/2005/8/layout/rings+Icon"/>
    <dgm:cxn modelId="{8FFB2E0F-60C7-4370-A0C2-25A5DE15B7AE}" type="presOf" srcId="{156E45C5-DBBB-42F6-B13E-BC2892106785}" destId="{EFA526BD-10F1-461F-AC2C-BF456A25F42F}" srcOrd="0" destOrd="0" presId="urn:microsoft.com/office/officeart/2005/8/layout/rings+Icon"/>
    <dgm:cxn modelId="{88216546-7E1F-403B-81E9-36D734FDF3AF}" type="presOf" srcId="{CF96DB6D-C875-457C-BD36-9C10E08F8241}" destId="{F5E44C8E-A7B0-426F-BBDB-ECDFEFE4C97D}" srcOrd="0" destOrd="0" presId="urn:microsoft.com/office/officeart/2005/8/layout/rings+Icon"/>
    <dgm:cxn modelId="{6346DF5C-0C27-45D8-BF6B-9C3D8CEB57B5}" srcId="{156E45C5-DBBB-42F6-B13E-BC2892106785}" destId="{A88C3244-D5B5-4EBC-A7CB-6A1163B1CA7E}" srcOrd="1" destOrd="0" parTransId="{84A519E7-859E-40EF-92FE-BBEC533497E8}" sibTransId="{A1B8FB59-5E86-47D5-BCEF-120382EE435F}"/>
    <dgm:cxn modelId="{E98E447E-1295-402B-B2AD-EDC333E5DF31}" type="presOf" srcId="{94B31129-A5D7-4F4D-823C-AB8509ACFE82}" destId="{8757AA6F-38CC-4EEC-864E-FEE364811FB1}" srcOrd="0" destOrd="0" presId="urn:microsoft.com/office/officeart/2005/8/layout/rings+Icon"/>
    <dgm:cxn modelId="{77CF66E3-69A5-49F4-92C2-BD56AE09EA06}" srcId="{156E45C5-DBBB-42F6-B13E-BC2892106785}" destId="{94B31129-A5D7-4F4D-823C-AB8509ACFE82}" srcOrd="0" destOrd="0" parTransId="{D94DE655-3DFB-403E-8E78-C28DB99D989C}" sibTransId="{4E3D264A-BFF8-44EF-AA47-9160107F4538}"/>
    <dgm:cxn modelId="{5FE3E671-7B2B-4FF2-83A9-A15AE7388FD0}" type="presParOf" srcId="{EFA526BD-10F1-461F-AC2C-BF456A25F42F}" destId="{8757AA6F-38CC-4EEC-864E-FEE364811FB1}" srcOrd="0" destOrd="0" presId="urn:microsoft.com/office/officeart/2005/8/layout/rings+Icon"/>
    <dgm:cxn modelId="{7D09EFBC-A143-43A5-9C2B-23F6D93D8972}" type="presParOf" srcId="{EFA526BD-10F1-461F-AC2C-BF456A25F42F}" destId="{FBDACAAF-BB34-4855-ABE2-07D72E9FFF21}" srcOrd="1" destOrd="0" presId="urn:microsoft.com/office/officeart/2005/8/layout/rings+Icon"/>
    <dgm:cxn modelId="{EC096861-A9DE-4CEB-AB3B-07F9D8A4048C}" type="presParOf" srcId="{EFA526BD-10F1-461F-AC2C-BF456A25F42F}" destId="{F5E44C8E-A7B0-426F-BBDB-ECDFEFE4C97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7AA6F-38CC-4EEC-864E-FEE364811FB1}">
      <dsp:nvSpPr>
        <dsp:cNvPr id="0" name=""/>
        <dsp:cNvSpPr/>
      </dsp:nvSpPr>
      <dsp:spPr>
        <a:xfrm>
          <a:off x="0" y="417324"/>
          <a:ext cx="2078263" cy="2078233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outerShdw blurRad="622300" dist="431800" dir="10380000" algn="ctr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Functional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/>
            <a:t>Entry: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/>
            <a:t>Police Trainee</a:t>
          </a:r>
          <a:endParaRPr lang="en-ZA" sz="2000" b="1" kern="1200" dirty="0"/>
        </a:p>
      </dsp:txBody>
      <dsp:txXfrm>
        <a:off x="304355" y="721674"/>
        <a:ext cx="1469553" cy="1469533"/>
      </dsp:txXfrm>
    </dsp:sp>
    <dsp:sp modelId="{FBDACAAF-BB34-4855-ABE2-07D72E9FFF21}">
      <dsp:nvSpPr>
        <dsp:cNvPr id="0" name=""/>
        <dsp:cNvSpPr/>
      </dsp:nvSpPr>
      <dsp:spPr>
        <a:xfrm>
          <a:off x="1120493" y="1809750"/>
          <a:ext cx="2078263" cy="2078233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60000">
              <a:schemeClr val="tx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Specialised units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effectLst/>
            </a:rPr>
            <a:t>Forensic analyst, pilot, internal auditor</a:t>
          </a:r>
          <a:endParaRPr lang="en-ZA" sz="1600" b="1" kern="1200" dirty="0">
            <a:effectLst/>
          </a:endParaRPr>
        </a:p>
      </dsp:txBody>
      <dsp:txXfrm>
        <a:off x="1424848" y="2114100"/>
        <a:ext cx="1469553" cy="1469533"/>
      </dsp:txXfrm>
    </dsp:sp>
    <dsp:sp modelId="{F5E44C8E-A7B0-426F-BBDB-ECDFEFE4C97D}">
      <dsp:nvSpPr>
        <dsp:cNvPr id="0" name=""/>
        <dsp:cNvSpPr/>
      </dsp:nvSpPr>
      <dsp:spPr>
        <a:xfrm>
          <a:off x="2138136" y="417324"/>
          <a:ext cx="2078263" cy="2078233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Admin clerk, typist, personnel officer</a:t>
          </a:r>
          <a:endParaRPr lang="en-ZA" sz="1600" b="1" kern="1200" dirty="0"/>
        </a:p>
      </dsp:txBody>
      <dsp:txXfrm>
        <a:off x="2442491" y="721674"/>
        <a:ext cx="1469553" cy="146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4D2DA-90EF-4E48-9CF9-95006F46938E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7EA98-9C84-B847-91EC-64D114B92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4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7EA98-9C84-B847-91EC-64D114B92B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01729B_SAPS_20yrCelebration_PPT_Temp_1-1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300" y="4147361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023F8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323" y="5438548"/>
            <a:ext cx="7463234" cy="1752600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rgbClr val="FFCB0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7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6250-3D3A-304C-B112-302204F632D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179B-226C-B04F-A3DC-7E00019F3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6250-3D3A-304C-B112-302204F632D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179B-226C-B04F-A3DC-7E00019F3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6250-3D3A-304C-B112-302204F632D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179B-226C-B04F-A3DC-7E00019F3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6250-3D3A-304C-B112-302204F632D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179B-226C-B04F-A3DC-7E00019F3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6250-3D3A-304C-B112-302204F632D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179B-226C-B04F-A3DC-7E00019F3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1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01729B_SAPS_20yrCelebration_PPT_Temp_1-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00" y="1106076"/>
            <a:ext cx="8229600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023F8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0" y="2554300"/>
            <a:ext cx="8229600" cy="45259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21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lnSpc>
                <a:spcPct val="130000"/>
              </a:lnSpc>
              <a:defRPr sz="21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lnSpc>
                <a:spcPct val="130000"/>
              </a:lnSpc>
              <a:defRPr sz="21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lnSpc>
                <a:spcPct val="130000"/>
              </a:lnSpc>
              <a:defRPr sz="21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30000"/>
              </a:lnSpc>
              <a:defRPr sz="21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0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01729B_SAPS_20yrCelebration_PPT_Temp_1-1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300" y="3641046"/>
            <a:ext cx="7772400" cy="623434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322" y="4225387"/>
            <a:ext cx="7023309" cy="3415322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rgbClr val="FFCB0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4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01729B_SAPS_20yrCelebration_PPT_Temp_1-1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338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5207"/>
            <a:ext cx="8229600" cy="4525963"/>
          </a:xfrm>
        </p:spPr>
        <p:txBody>
          <a:bodyPr>
            <a:normAutofit/>
          </a:bodyPr>
          <a:lstStyle>
            <a:lvl1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1pPr>
            <a:lvl2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023F88"/>
              </a:buClr>
              <a:buFont typeface="Arial"/>
              <a:buChar char="•"/>
              <a:defRPr sz="1400">
                <a:solidFill>
                  <a:srgbClr val="777777"/>
                </a:solidFill>
                <a:latin typeface="Arial"/>
                <a:cs typeface="Arial"/>
              </a:defRPr>
            </a:lvl3pPr>
            <a:lvl4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4pPr>
            <a:lvl5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1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01729B_SAPS_20yrCelebration_PPT_Temp_1-1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82668" y="1143515"/>
            <a:ext cx="6483800" cy="53288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23F8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015207"/>
            <a:ext cx="8229600" cy="4525963"/>
          </a:xfrm>
        </p:spPr>
        <p:txBody>
          <a:bodyPr>
            <a:normAutofit/>
          </a:bodyPr>
          <a:lstStyle>
            <a:lvl1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1pPr>
            <a:lvl2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023F88"/>
              </a:buClr>
              <a:buFont typeface="Arial"/>
              <a:buChar char="•"/>
              <a:defRPr sz="1400">
                <a:solidFill>
                  <a:srgbClr val="777777"/>
                </a:solidFill>
                <a:latin typeface="Arial"/>
                <a:cs typeface="Arial"/>
              </a:defRPr>
            </a:lvl3pPr>
            <a:lvl4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4pPr>
            <a:lvl5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3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01729B_SAPS_20yrCelebration_PPT_Temp_1-1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3385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361690" y="2163957"/>
            <a:ext cx="5325110" cy="4377213"/>
          </a:xfrm>
        </p:spPr>
        <p:txBody>
          <a:bodyPr>
            <a:normAutofit/>
          </a:bodyPr>
          <a:lstStyle>
            <a:lvl1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1pPr>
            <a:lvl2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023F88"/>
              </a:buClr>
              <a:buFont typeface="Arial"/>
              <a:buChar char="•"/>
              <a:defRPr sz="1400">
                <a:solidFill>
                  <a:srgbClr val="777777"/>
                </a:solidFill>
                <a:latin typeface="Arial"/>
                <a:cs typeface="Arial"/>
              </a:defRPr>
            </a:lvl3pPr>
            <a:lvl4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4pPr>
            <a:lvl5pPr>
              <a:buClr>
                <a:srgbClr val="023F88"/>
              </a:buClr>
              <a:defRPr sz="1400">
                <a:solidFill>
                  <a:srgbClr val="77777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8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01729B_SAPS_20yrCelebration_PPT_Temp_1-1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1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82667" y="1143515"/>
            <a:ext cx="6348333" cy="6260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23F8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2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1729B_SAPS_20yrCelebration_PPT_Temp_1-1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6606" y="4350011"/>
            <a:ext cx="8229600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023F8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3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6250-3D3A-304C-B112-302204F632D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179B-226C-B04F-A3DC-7E00019F3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6250-3D3A-304C-B112-302204F632DD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179B-226C-B04F-A3DC-7E00019F3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lients/SAPS/B&amp;D/5001578B_SAPS_Top1500_PPT_Template/Images/IMG_8852%20as%20Smart%20Object-1_lr.jpg" TargetMode="External"/><Relationship Id="rId7" Type="http://schemas.openxmlformats.org/officeDocument/2006/relationships/image" Target="file://localhost/Volumes/Clients/SAPS/B&amp;D/5001578B_SAPS_Top1500_PPT_Template/Images/IMG_5843_lr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file://localhost/Volumes/Clients/SAPS/Supplied/Images%20Received%202015/Annual%20Report/Air%20show/airwing1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CC2A9C.E3B841B0" TargetMode="Externa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za/url?sa=i&amp;rct=j&amp;q=&amp;esrc=s&amp;frm=1&amp;source=images&amp;cd=&amp;cad=rja&amp;uact=8&amp;ved=0ahUKEwjptLLvku3KAhVH7hoKHXIfDwUQjRwIBw&amp;url=http://myjoburg.com/three-bogus-police-caught-in-the-act/&amp;psig=AFQjCNHWpbUTxqt_eNDEti9W1xRV_7YFfg&amp;ust=1455191407050965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.za/url?sa=i&amp;rct=j&amp;q=&amp;esrc=s&amp;frm=1&amp;source=images&amp;cd=&amp;cad=rja&amp;uact=8&amp;ved=0ahUKEwiAlPfmkO3KAhVFthoKHYnxCpcQjRwIBw&amp;url=http://archello.com/en/project/police-station-bruges&amp;psig=AFQjCNHWpbUTxqt_eNDEti9W1xRV_7YFfg&amp;ust=145519140705096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za/url?sa=i&amp;rct=j&amp;q=&amp;esrc=s&amp;frm=1&amp;source=images&amp;cd=&amp;cad=rja&amp;uact=8&amp;ved=0ahUKEwikxYOfku3KAhULDxoKHVmUCB0QjRwIBw&amp;url=http://bedfordviewedenvalenews.co.za/226028/rights-violated-at-police-station/&amp;psig=AFQjCNHWpbUTxqt_eNDEti9W1xRV_7YFfg&amp;ust=1455191407050965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eersterust.co.za/police.html" TargetMode="External"/><Relationship Id="rId4" Type="http://schemas.openxmlformats.org/officeDocument/2006/relationships/hyperlink" Target="http://www.google.co.za/url?sa=i&amp;rct=j&amp;q=&amp;esrc=s&amp;frm=1&amp;source=images&amp;cd=&amp;cad=rja&amp;uact=8&amp;ved=0ahUKEwiJ9uDNkO3KAhWIPRoKHaXVBkUQjRwIBw&amp;url=http://www.sabc.co.za/news/a/ecab428040d6f257b23fb3434f2981a1/Police-station-re-opened-after-parties-reach-agreement&amp;psig=AFQjCNHWpbUTxqt_eNDEti9W1xRV_7YFfg&amp;ust=1455191407050965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google.co.za/url?sa=i&amp;rct=j&amp;q=&amp;esrc=s&amp;frm=1&amp;source=images&amp;cd=&amp;cad=rja&amp;uact=8&amp;ved=0ahUKEwi8q6vvlO3KAhVBWRoKHU0YDpQQjRwIBw&amp;url=http://www.interpol.int/Member-countries/Africa/South-Africa&amp;bvm=bv.113943665,d.d2s&amp;psig=AFQjCNFIPKnodpz4dJi3SM4vEHh7mXjFpA&amp;ust=1455192551341246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hyperlink" Target="http://www.google.co.za/url?sa=i&amp;rct=j&amp;q=&amp;esrc=s&amp;frm=1&amp;source=images&amp;cd=&amp;cad=rja&amp;uact=8&amp;ved=0ahUKEwib-Nniku3KAhXGfhoKHdeMCpcQjRwIBw&amp;url=http://southerncourier.co.za/72420/da-call-to-upgrade-moffat-view-police-station-2/&amp;psig=AFQjCNHWpbUTxqt_eNDEti9W1xRV_7YFfg&amp;ust=1455191407050965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hyperlink" Target="https://www.google.co.za/imgres?imgurl=http://dumelangnews.co.za/sites/default/files/images/articles/06_0.jpg&amp;imgrefurl=http://www.dumelangnews.co.za/articles/no-major-incidents-voting-stations-fs-saps&amp;h=900&amp;w=1600&amp;tbnid=IopVLYDCaOeegM:&amp;docid=4fPLhdDWnfVmVM&amp;ei=bCS7VpLKJcypa-vkvpAK&amp;tbm=isch&amp;ved=0ahUKEwiSsKmEke3KAhXM1BoKHWuyD6I4yAEQMwgEKAEwAQ" TargetMode="External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lients/SAPS/B&amp;D/5001578B_SAPS_Top1500_PPT_Template/Images/IMG_8852%20as%20Smart%20Object-1_lr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aps.gov.za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file://localhost/Volumes/Clients/SAPS/Supplied/Images%20Received%202015/Annual%20Report/Air%20show/airwing1.jpg" TargetMode="Externa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s.gov.za/index.php" TargetMode="External"/><Relationship Id="rId7" Type="http://schemas.openxmlformats.org/officeDocument/2006/relationships/hyperlink" Target="http://www.saps.gov.za/careers/careers.php#menu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ps.gov.za/careers/careers.php#menu2" TargetMode="External"/><Relationship Id="rId5" Type="http://schemas.openxmlformats.org/officeDocument/2006/relationships/hyperlink" Target="http://www.saps.gov.za/careers/careers.php#menu1" TargetMode="External"/><Relationship Id="rId4" Type="http://schemas.openxmlformats.org/officeDocument/2006/relationships/hyperlink" Target="http://www.saps.gov.za/careers/careers.php#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CAREERS IN THE SOUTH AFRICAN POLICE SERVICE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PRESENTED BY:  Section:  Career Development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84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B05"/>
                </a:solidFill>
              </a:rPr>
              <a:t> </a:t>
            </a:r>
            <a:r>
              <a:rPr lang="en-US" sz="2000" dirty="0">
                <a:solidFill>
                  <a:srgbClr val="FFCB05"/>
                </a:solidFill>
              </a:rPr>
              <a:t>CAREERS IN THE SOUTH AFRICAN POLICE SERVICE</a:t>
            </a:r>
            <a:endParaRPr lang="en-US" sz="2000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Training information for police trainees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784350" y="1771418"/>
            <a:ext cx="4572000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en-ZA" sz="800" dirty="0">
              <a:solidFill>
                <a:srgbClr val="000000"/>
              </a:solidFill>
              <a:latin typeface="Impact"/>
            </a:endParaRPr>
          </a:p>
          <a:p>
            <a:pPr algn="ctr"/>
            <a:r>
              <a:rPr lang="en-ZA" sz="800" dirty="0">
                <a:solidFill>
                  <a:srgbClr val="000000"/>
                </a:solidFill>
                <a:latin typeface="Impact"/>
              </a:rPr>
              <a:t> </a:t>
            </a:r>
            <a:r>
              <a:rPr lang="en-ZA" sz="28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/>
              </a:rPr>
              <a:t>NEW CLASS OF POLICE OFFICERS </a:t>
            </a:r>
            <a:r>
              <a:rPr lang="en-ZA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</a:rPr>
              <a:t>JOINS THE FIGHT AGAINST CRIME </a:t>
            </a:r>
            <a:endParaRPr lang="en-ZA" dirty="0" smtClean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/>
            </a:endParaRPr>
          </a:p>
          <a:p>
            <a:endParaRPr lang="en-ZA" dirty="0"/>
          </a:p>
          <a:p>
            <a:r>
              <a:rPr lang="en-ZA" dirty="0" smtClean="0"/>
              <a:t>SAPS </a:t>
            </a:r>
            <a:r>
              <a:rPr lang="en-ZA" dirty="0"/>
              <a:t>Academies </a:t>
            </a:r>
            <a:r>
              <a:rPr lang="en-ZA" dirty="0" smtClean="0"/>
              <a:t>throughout </a:t>
            </a:r>
            <a:r>
              <a:rPr lang="en-ZA" dirty="0"/>
              <a:t>the </a:t>
            </a:r>
            <a:r>
              <a:rPr lang="en-ZA" dirty="0" smtClean="0"/>
              <a:t>country </a:t>
            </a:r>
          </a:p>
          <a:p>
            <a:endParaRPr lang="en-ZA" dirty="0" smtClean="0"/>
          </a:p>
          <a:p>
            <a:r>
              <a:rPr lang="en-ZA" dirty="0" smtClean="0"/>
              <a:t>Basic </a:t>
            </a:r>
            <a:r>
              <a:rPr lang="en-ZA" dirty="0"/>
              <a:t>Police </a:t>
            </a:r>
            <a:r>
              <a:rPr lang="en-ZA" dirty="0" smtClean="0"/>
              <a:t>Development </a:t>
            </a:r>
            <a:r>
              <a:rPr lang="en-ZA" dirty="0"/>
              <a:t>Learning </a:t>
            </a:r>
            <a:r>
              <a:rPr lang="en-ZA" dirty="0" smtClean="0"/>
              <a:t>Programme (</a:t>
            </a:r>
            <a:r>
              <a:rPr lang="en-ZA" dirty="0"/>
              <a:t>BPDLP). 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Academic and practical training</a:t>
            </a:r>
          </a:p>
          <a:p>
            <a:endParaRPr lang="en-ZA" dirty="0" smtClean="0"/>
          </a:p>
          <a:p>
            <a:endParaRPr lang="en-ZA" dirty="0"/>
          </a:p>
          <a:p>
            <a:r>
              <a:rPr lang="en-ZA" dirty="0"/>
              <a:t> </a:t>
            </a:r>
            <a:r>
              <a:rPr lang="en-ZA" dirty="0" smtClean="0"/>
              <a:t>	</a:t>
            </a:r>
            <a:endParaRPr lang="en-ZA" sz="12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lum bright="15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631950"/>
            <a:ext cx="2146301" cy="2565400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glow rad="1231900">
              <a:schemeClr val="accent1">
                <a:alpha val="40000"/>
              </a:schemeClr>
            </a:glow>
            <a:reflection stA="58000" endPos="7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92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82667" y="1143000"/>
            <a:ext cx="8304133" cy="5398171"/>
          </a:xfrm>
        </p:spPr>
        <p:txBody>
          <a:bodyPr>
            <a:normAutofit/>
          </a:bodyPr>
          <a:lstStyle/>
          <a:p>
            <a:r>
              <a:rPr lang="fr-FR" b="1" dirty="0" smtClean="0"/>
              <a:t>The SAPS </a:t>
            </a:r>
            <a:r>
              <a:rPr lang="fr-FR" b="1" dirty="0" err="1" smtClean="0"/>
              <a:t>renders</a:t>
            </a:r>
            <a:r>
              <a:rPr lang="fr-FR" b="1" dirty="0" smtClean="0"/>
              <a:t> the </a:t>
            </a:r>
            <a:r>
              <a:rPr lang="fr-FR" b="1" dirty="0" err="1" smtClean="0"/>
              <a:t>following</a:t>
            </a:r>
            <a:r>
              <a:rPr lang="fr-FR" b="1" dirty="0" smtClean="0"/>
              <a:t> Career Development Services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smtClean="0"/>
              <a:t>Career Discussions </a:t>
            </a:r>
            <a:r>
              <a:rPr lang="fr-FR" dirty="0" smtClean="0"/>
              <a:t>and </a:t>
            </a:r>
            <a:r>
              <a:rPr lang="fr-FR" dirty="0" err="1" smtClean="0"/>
              <a:t>advice</a:t>
            </a:r>
            <a:r>
              <a:rPr lang="fr-FR" dirty="0" smtClean="0"/>
              <a:t> to </a:t>
            </a:r>
            <a:r>
              <a:rPr lang="fr-FR" dirty="0" err="1" smtClean="0"/>
              <a:t>internal</a:t>
            </a:r>
            <a:r>
              <a:rPr lang="fr-FR" dirty="0" smtClean="0"/>
              <a:t> and </a:t>
            </a:r>
            <a:r>
              <a:rPr lang="fr-FR" dirty="0" err="1" smtClean="0"/>
              <a:t>external</a:t>
            </a:r>
            <a:r>
              <a:rPr lang="fr-FR" dirty="0" smtClean="0"/>
              <a:t> clients</a:t>
            </a:r>
          </a:p>
          <a:p>
            <a:r>
              <a:rPr lang="fr-FR" dirty="0" smtClean="0"/>
              <a:t>Participation in </a:t>
            </a:r>
            <a:r>
              <a:rPr lang="fr-FR" dirty="0" err="1" smtClean="0"/>
              <a:t>career</a:t>
            </a:r>
            <a:r>
              <a:rPr lang="fr-FR" dirty="0" smtClean="0"/>
              <a:t> exhibitions, </a:t>
            </a:r>
            <a:r>
              <a:rPr lang="fr-FR" dirty="0" err="1" smtClean="0"/>
              <a:t>career</a:t>
            </a:r>
            <a:r>
              <a:rPr lang="fr-FR" dirty="0" smtClean="0"/>
              <a:t> expos and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 smtClean="0"/>
          </a:p>
          <a:p>
            <a:r>
              <a:rPr lang="fr-FR" dirty="0" smtClean="0"/>
              <a:t>Career information sessions, </a:t>
            </a:r>
            <a:r>
              <a:rPr lang="fr-FR" dirty="0" err="1" smtClean="0"/>
              <a:t>career</a:t>
            </a:r>
            <a:r>
              <a:rPr lang="fr-FR" dirty="0" smtClean="0"/>
              <a:t> exhibitions and </a:t>
            </a:r>
            <a:r>
              <a:rPr lang="fr-FR" dirty="0" err="1" smtClean="0"/>
              <a:t>outreach</a:t>
            </a:r>
            <a:r>
              <a:rPr lang="fr-FR" dirty="0" smtClean="0"/>
              <a:t> programmes at </a:t>
            </a:r>
            <a:r>
              <a:rPr lang="fr-FR" dirty="0" err="1" smtClean="0"/>
              <a:t>schools</a:t>
            </a:r>
            <a:r>
              <a:rPr lang="fr-FR" dirty="0" smtClean="0"/>
              <a:t>, FET </a:t>
            </a:r>
            <a:r>
              <a:rPr lang="fr-FR" dirty="0" err="1" smtClean="0"/>
              <a:t>Colleges</a:t>
            </a:r>
            <a:r>
              <a:rPr lang="fr-FR" dirty="0" smtClean="0"/>
              <a:t> and </a:t>
            </a:r>
            <a:r>
              <a:rPr lang="fr-FR" dirty="0" err="1" smtClean="0"/>
              <a:t>tertiary</a:t>
            </a:r>
            <a:r>
              <a:rPr lang="fr-FR" dirty="0" smtClean="0"/>
              <a:t> institutions</a:t>
            </a:r>
          </a:p>
          <a:p>
            <a:r>
              <a:rPr lang="fr-FR" dirty="0" err="1" smtClean="0"/>
              <a:t>Walk</a:t>
            </a:r>
            <a:r>
              <a:rPr lang="fr-FR" dirty="0" smtClean="0"/>
              <a:t>-in and mobile </a:t>
            </a:r>
            <a:r>
              <a:rPr lang="fr-FR" dirty="0" err="1" smtClean="0"/>
              <a:t>career</a:t>
            </a:r>
            <a:r>
              <a:rPr lang="fr-FR" dirty="0" smtClean="0"/>
              <a:t> centres on provincial </a:t>
            </a:r>
            <a:r>
              <a:rPr lang="fr-FR" dirty="0" err="1" smtClean="0"/>
              <a:t>level</a:t>
            </a:r>
            <a:endParaRPr lang="fr-FR" dirty="0" smtClean="0"/>
          </a:p>
          <a:p>
            <a:r>
              <a:rPr lang="fr-FR" dirty="0" err="1" smtClean="0"/>
              <a:t>Employees</a:t>
            </a:r>
            <a:r>
              <a:rPr lang="fr-FR" dirty="0" smtClean="0"/>
              <a:t> have </a:t>
            </a:r>
            <a:r>
              <a:rPr lang="fr-FR" dirty="0" err="1" smtClean="0"/>
              <a:t>access</a:t>
            </a:r>
            <a:r>
              <a:rPr lang="fr-FR" dirty="0" smtClean="0"/>
              <a:t> to on-</a:t>
            </a:r>
            <a:r>
              <a:rPr lang="fr-FR" dirty="0" err="1" smtClean="0"/>
              <a:t>going</a:t>
            </a:r>
            <a:r>
              <a:rPr lang="fr-FR" dirty="0" smtClean="0"/>
              <a:t> training </a:t>
            </a:r>
            <a:r>
              <a:rPr lang="fr-FR" dirty="0" err="1" smtClean="0"/>
              <a:t>according</a:t>
            </a:r>
            <a:r>
              <a:rPr lang="fr-FR" dirty="0" smtClean="0"/>
              <a:t> to the </a:t>
            </a:r>
            <a:r>
              <a:rPr lang="fr-FR" dirty="0" err="1" smtClean="0"/>
              <a:t>Workplace</a:t>
            </a:r>
            <a:r>
              <a:rPr lang="fr-FR" dirty="0" smtClean="0"/>
              <a:t> Skills Plan</a:t>
            </a:r>
          </a:p>
          <a:p>
            <a:r>
              <a:rPr lang="fr-FR" dirty="0" smtClean="0"/>
              <a:t>Provision of </a:t>
            </a:r>
            <a:r>
              <a:rPr lang="fr-FR" dirty="0" err="1" smtClean="0"/>
              <a:t>bursaries</a:t>
            </a:r>
            <a:r>
              <a:rPr lang="fr-FR" dirty="0" smtClean="0"/>
              <a:t>, </a:t>
            </a:r>
            <a:r>
              <a:rPr lang="fr-FR" dirty="0" err="1" smtClean="0"/>
              <a:t>learnerships</a:t>
            </a:r>
            <a:r>
              <a:rPr lang="fr-FR" dirty="0" smtClean="0"/>
              <a:t> and </a:t>
            </a:r>
            <a:r>
              <a:rPr lang="fr-FR" dirty="0" err="1" smtClean="0"/>
              <a:t>internships</a:t>
            </a:r>
            <a:endParaRPr lang="fr-FR" dirty="0" smtClean="0"/>
          </a:p>
          <a:p>
            <a:r>
              <a:rPr lang="fr-FR" dirty="0" smtClean="0"/>
              <a:t>Career information </a:t>
            </a:r>
            <a:r>
              <a:rPr lang="fr-FR" dirty="0" err="1" smtClean="0"/>
              <a:t>material</a:t>
            </a:r>
            <a:r>
              <a:rPr lang="fr-FR" dirty="0" smtClean="0"/>
              <a:t>:  Career guides, Career pamphlets and SAPS Career DVD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/>
          <a:p>
            <a:r>
              <a:rPr lang="en-US" dirty="0" smtClean="0"/>
              <a:t>Career Development Services:  SAPS</a:t>
            </a:r>
            <a:endParaRPr lang="en-US" dirty="0"/>
          </a:p>
        </p:txBody>
      </p:sp>
      <p:pic>
        <p:nvPicPr>
          <p:cNvPr id="6" name="IMG_8852 as Smart Object-1_lr.jpg" descr="/Volumes/Clients/SAPS/B&amp;D/5001578B_SAPS_Top1500_PPT_Template/Images/IMG_8852 as Smart Object-1_lr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985560"/>
            <a:ext cx="3759200" cy="2272181"/>
          </a:xfrm>
          <a:prstGeom prst="rect">
            <a:avLst/>
          </a:prstGeom>
        </p:spPr>
      </p:pic>
      <p:pic>
        <p:nvPicPr>
          <p:cNvPr id="7" name="airwing1.jpg" descr="/Volumes/Clients/SAPS/Supplied/Images Received 2015/Annual Report/Air show/airwing1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4012080"/>
            <a:ext cx="1732839" cy="2245661"/>
          </a:xfrm>
          <a:prstGeom prst="rect">
            <a:avLst/>
          </a:prstGeom>
        </p:spPr>
      </p:pic>
      <p:pic>
        <p:nvPicPr>
          <p:cNvPr id="8" name="IMG_5843_lr.jpg" descr="/Volumes/Clients/SAPS/B&amp;D/5001578B_SAPS_Top1500_PPT_Template/Images/IMG_5843_lr.jp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17" y="4012081"/>
            <a:ext cx="2266950" cy="22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19"/>
          <p:cNvSpPr>
            <a:spLocks noGrp="1"/>
          </p:cNvSpPr>
          <p:nvPr>
            <p:ph idx="10"/>
          </p:nvPr>
        </p:nvSpPr>
        <p:spPr>
          <a:xfrm>
            <a:off x="234950" y="1365251"/>
            <a:ext cx="8451850" cy="517592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endParaRPr lang="en-US" sz="48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endParaRPr lang="en-US" sz="48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Questions and discussions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B05"/>
                </a:solidFill>
              </a:rPr>
              <a:t> </a:t>
            </a:r>
            <a:r>
              <a:rPr lang="en-US" sz="2000" dirty="0">
                <a:solidFill>
                  <a:srgbClr val="FFCB05"/>
                </a:solidFill>
              </a:rPr>
              <a:t>CAREERS IN THE SOUTH AFRICAN POLICE SERVICE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45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66" y="4350011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Careers in the SAPS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2800" b="1" i="1" dirty="0" smtClean="0">
                <a:solidFill>
                  <a:srgbClr val="FFCB05"/>
                </a:solidFill>
              </a:rPr>
              <a:t>Making SAPS your employer of choice!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194050"/>
            <a:ext cx="4546600" cy="3136900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5" name="Picture 2" descr="cid:image001.jpg@01CC2A9C.E3B841B0"/>
          <p:cNvPicPr>
            <a:picLocks noChangeAspect="1" noChangeArrowheads="1"/>
          </p:cNvPicPr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65" y="3553892"/>
            <a:ext cx="2520281" cy="26642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1537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4300" y="2698750"/>
            <a:ext cx="7772400" cy="3200400"/>
          </a:xfrm>
        </p:spPr>
        <p:txBody>
          <a:bodyPr>
            <a:normAutofit/>
          </a:bodyPr>
          <a:lstStyle/>
          <a:p>
            <a:r>
              <a:rPr lang="en-ZA" sz="3200" b="1" dirty="0">
                <a:ln w="900" cmpd="sng">
                  <a:solidFill>
                    <a:srgbClr val="FFCB05">
                      <a:alpha val="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VISION</a:t>
            </a:r>
            <a:r>
              <a:rPr lang="en-ZA" sz="32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/>
            </a:r>
            <a:br>
              <a:rPr lang="en-ZA" sz="32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Secure safe environment for all  the people of South Africa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B05"/>
                </a:solidFill>
              </a:rPr>
              <a:t> </a:t>
            </a:r>
            <a:r>
              <a:rPr lang="en-US" sz="2000" dirty="0">
                <a:solidFill>
                  <a:srgbClr val="FFCB05"/>
                </a:solidFill>
              </a:rPr>
              <a:t>CAREERS IN THE SOUTH AFRICAN POLICE SERVICE</a:t>
            </a:r>
            <a:endParaRPr lang="en-US" sz="2000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More about the SAPS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296733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National Level</a:t>
            </a:r>
          </a:p>
          <a:p>
            <a:pPr algn="ctr"/>
            <a:r>
              <a:rPr lang="en-US" sz="4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Provincial Level</a:t>
            </a:r>
          </a:p>
          <a:p>
            <a:pPr algn="ctr"/>
            <a:r>
              <a:rPr lang="en-US" sz="4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Police Station Level</a:t>
            </a:r>
          </a:p>
        </p:txBody>
      </p:sp>
      <p:pic>
        <p:nvPicPr>
          <p:cNvPr id="7" name="Picture 6" descr="http://www.archello.com/sites/default/files/imagecache/homepage_item_489_321/Scenic_Photos_6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149077"/>
            <a:ext cx="2455863" cy="178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752600">
              <a:schemeClr val="accent1">
                <a:lumMod val="60000"/>
                <a:lumOff val="40000"/>
                <a:alpha val="62000"/>
              </a:schemeClr>
            </a:glow>
            <a:reflection blurRad="12700" stA="38000" endPos="28000" dist="5000" dir="5400000" sy="-100000" algn="bl" rotWithShape="0"/>
            <a:softEdge rad="520700"/>
          </a:effectLst>
        </p:spPr>
      </p:pic>
      <p:pic>
        <p:nvPicPr>
          <p:cNvPr id="8" name="Picture 7" descr="http://www.sabc.co.za/wps/wcm/connect/b9dd960040d6f473b262b3434f2981a1/brooklyn-police-station.jpg?MOD=AJPERES&amp;CACHEID=b9dd960040d6f473b262b3434f2981a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016501"/>
            <a:ext cx="2266950" cy="1600199"/>
          </a:xfrm>
          <a:prstGeom prst="rect">
            <a:avLst/>
          </a:prstGeom>
          <a:ln>
            <a:noFill/>
          </a:ln>
          <a:effectLst>
            <a:glow rad="1905000">
              <a:schemeClr val="accent1">
                <a:satMod val="175000"/>
                <a:alpha val="33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266700"/>
          </a:effectLst>
        </p:spPr>
      </p:pic>
      <p:pic>
        <p:nvPicPr>
          <p:cNvPr id="9" name="Picture 8" descr="https://encrypted-tbn3.gstatic.com/images?q=tbn:ANd9GcSG_zvRWxWXrqKYIZY2Zg_L-pcY-O0NPc2Wn6a_giWxGgENmj1W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7" y="2276871"/>
            <a:ext cx="2335213" cy="1661319"/>
          </a:xfrm>
          <a:prstGeom prst="rect">
            <a:avLst/>
          </a:prstGeom>
          <a:noFill/>
          <a:ln>
            <a:noFill/>
          </a:ln>
          <a:effectLst>
            <a:glow rad="10795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0" name="Picture 9" descr="http://myjoburg.com/wp-content/uploads/2013/12/SAPS-66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5149850"/>
            <a:ext cx="2660650" cy="1466850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satMod val="175000"/>
                <a:alpha val="40000"/>
              </a:schemeClr>
            </a:glow>
            <a:softEdge rad="419100"/>
          </a:effectLst>
        </p:spPr>
      </p:pic>
      <p:pic>
        <p:nvPicPr>
          <p:cNvPr id="11" name="Picture 10" descr="http://www.eersterust.co.za/images/police2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43063"/>
            <a:ext cx="2324100" cy="1324272"/>
          </a:xfrm>
          <a:prstGeom prst="rect">
            <a:avLst/>
          </a:prstGeom>
          <a:noFill/>
          <a:ln>
            <a:noFill/>
          </a:ln>
          <a:effectLst>
            <a:glow rad="1308100">
              <a:schemeClr val="accent1">
                <a:satMod val="175000"/>
                <a:alpha val="40000"/>
              </a:schemeClr>
            </a:glow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41777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B05"/>
                </a:solidFill>
              </a:rPr>
              <a:t> </a:t>
            </a:r>
            <a:r>
              <a:rPr lang="en-US" sz="2000" dirty="0">
                <a:solidFill>
                  <a:srgbClr val="FFCB05"/>
                </a:solidFill>
              </a:rPr>
              <a:t>CAREERS IN THE SOUTH AFRICAN POLICE SERVICE</a:t>
            </a:r>
            <a:endParaRPr lang="en-US" sz="2000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Rank structure</a:t>
            </a:r>
            <a:endParaRPr lang="en-US" sz="2000" b="1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49401"/>
            <a:ext cx="3309938" cy="513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1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FCB05"/>
                </a:solidFill>
              </a:rPr>
              <a:t>CAREERS IN THE SOUTH AFRICAN POLICE SERVICE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900" y="1206500"/>
            <a:ext cx="405765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endParaRPr lang="en-US" sz="900" b="1" dirty="0">
              <a:effectLst>
                <a:outerShdw blurRad="711200" dist="1473200" dir="13680000" algn="ctr" rotWithShape="0">
                  <a:srgbClr val="000000">
                    <a:alpha val="36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ck Arc 4"/>
          <p:cNvSpPr/>
          <p:nvPr/>
        </p:nvSpPr>
        <p:spPr>
          <a:xfrm rot="20914396">
            <a:off x="-135625" y="1419033"/>
            <a:ext cx="9226536" cy="3012055"/>
          </a:xfrm>
          <a:prstGeom prst="blockArc">
            <a:avLst>
              <a:gd name="adj1" fmla="val 10420348"/>
              <a:gd name="adj2" fmla="val 886766"/>
              <a:gd name="adj3" fmla="val 27196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Career Streams in the SAPS</a:t>
            </a:r>
            <a:endParaRPr lang="en-Z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772208895"/>
              </p:ext>
            </p:extLst>
          </p:nvPr>
        </p:nvGraphicFramePr>
        <p:xfrm>
          <a:off x="215900" y="2559050"/>
          <a:ext cx="4216400" cy="42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Content Placeholder 21" descr="Career booklet img"/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93" y="2925060"/>
            <a:ext cx="1784350" cy="3886994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50000"/>
              </a:schemeClr>
            </a:glow>
            <a:softEdge rad="127000"/>
          </a:effectLst>
        </p:spPr>
      </p:pic>
      <p:pic>
        <p:nvPicPr>
          <p:cNvPr id="23" name="Picture 22" descr="Image result for SAPS Police Station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203701"/>
            <a:ext cx="2336799" cy="1625600"/>
          </a:xfrm>
          <a:prstGeom prst="rect">
            <a:avLst/>
          </a:prstGeom>
          <a:noFill/>
          <a:ln>
            <a:noFill/>
          </a:ln>
          <a:effectLst>
            <a:glow rad="838200">
              <a:schemeClr val="accent1">
                <a:satMod val="175000"/>
                <a:alpha val="40000"/>
              </a:schemeClr>
            </a:glow>
            <a:outerShdw blurRad="381000" dir="18900000" sx="116000" sy="116000" kx="-1200000" algn="bl" rotWithShape="0">
              <a:schemeClr val="tx2">
                <a:lumMod val="20000"/>
                <a:lumOff val="80000"/>
                <a:alpha val="20000"/>
              </a:schemeClr>
            </a:outerShdw>
            <a:softEdge rad="190500"/>
          </a:effectLst>
        </p:spPr>
      </p:pic>
      <p:pic>
        <p:nvPicPr>
          <p:cNvPr id="24" name="Picture 23" descr="https://encrypted-tbn0.gstatic.com/images?q=tbn:ANd9GcTLage-kK4QJWZ5vgRfHYKRTKx5rZO0LNFQ-jSKzTINTc_M43--S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" y="1284470"/>
            <a:ext cx="1726247" cy="1117600"/>
          </a:xfrm>
          <a:prstGeom prst="rect">
            <a:avLst/>
          </a:prstGeom>
          <a:ln>
            <a:noFill/>
          </a:ln>
          <a:effectLst>
            <a:glow rad="1168400">
              <a:schemeClr val="accent1">
                <a:satMod val="175000"/>
                <a:alpha val="40000"/>
              </a:schemeClr>
            </a:glow>
            <a:softEdge rad="190500"/>
          </a:effectLst>
        </p:spPr>
      </p:pic>
      <p:pic>
        <p:nvPicPr>
          <p:cNvPr id="25" name="Picture 24" descr="http://www.interpol.int/var/interpol/storage/images/media/images/canine-unit-1/103761-1-eng-GB/Canine-Unit-1_large.jpg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265285"/>
            <a:ext cx="984250" cy="1288415"/>
          </a:xfrm>
          <a:prstGeom prst="rect">
            <a:avLst/>
          </a:prstGeom>
          <a:ln>
            <a:noFill/>
          </a:ln>
          <a:effectLst>
            <a:glow rad="9271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308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68368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FFCB05"/>
                </a:solidFill>
              </a:rPr>
              <a:t>CAREERS IN THE SOUTH AFRICAN POLICE </a:t>
            </a:r>
            <a:r>
              <a:rPr lang="en-US" sz="2000" dirty="0" smtClean="0">
                <a:solidFill>
                  <a:srgbClr val="FFCB05"/>
                </a:solidFill>
              </a:rPr>
              <a:t>SERVICE</a:t>
            </a:r>
            <a:br>
              <a:rPr lang="en-US" sz="2000" dirty="0" smtClean="0">
                <a:solidFill>
                  <a:srgbClr val="FFCB05"/>
                </a:solidFill>
              </a:rPr>
            </a:br>
            <a:r>
              <a:rPr lang="en-US" sz="2000" dirty="0" smtClean="0">
                <a:solidFill>
                  <a:srgbClr val="FFCB05"/>
                </a:solidFill>
              </a:rPr>
              <a:t>Police Trainees</a:t>
            </a:r>
            <a:endParaRPr lang="en-US" sz="2000" dirty="0">
              <a:solidFill>
                <a:srgbClr val="FFCB05"/>
              </a:solidFill>
            </a:endParaRPr>
          </a:p>
        </p:txBody>
      </p:sp>
      <p:pic>
        <p:nvPicPr>
          <p:cNvPr id="4" name="IMG_8852 as Smart Object-1_lr.jpg" descr="/Volumes/Clients/SAPS/B&amp;D/5001578B_SAPS_Top1500_PPT_Template/Images/IMG_8852 as Smart Object-1_lr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50" y="2355850"/>
            <a:ext cx="4533900" cy="2724150"/>
          </a:xfrm>
          <a:prstGeom prst="rect">
            <a:avLst/>
          </a:prstGeom>
          <a:ln>
            <a:noFill/>
          </a:ln>
          <a:effectLst>
            <a:glow rad="812800">
              <a:schemeClr val="accent1"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3429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215900" y="1206500"/>
            <a:ext cx="4057650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endParaRPr lang="en-US" sz="900" b="1" dirty="0">
              <a:effectLst>
                <a:outerShdw blurRad="711200" dist="1473200" dir="13680000" algn="ctr" rotWithShape="0">
                  <a:srgbClr val="000000">
                    <a:alpha val="36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B05"/>
                </a:solidFill>
                <a:effectLst>
                  <a:outerShdw blurRad="711200" dist="1473200" dir="13680000" algn="ctr" rotWithShape="0">
                    <a:srgbClr val="000000">
                      <a:alpha val="36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BASIC ENLISTMENT </a:t>
            </a:r>
            <a:r>
              <a:rPr lang="en-US" sz="2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B05"/>
                </a:solidFill>
                <a:effectLst>
                  <a:outerShdw blurRad="711200" dist="1473200" dir="13680000" algn="ctr" rotWithShape="0">
                    <a:srgbClr val="000000">
                      <a:alpha val="36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REQUIREMENTS</a:t>
            </a:r>
          </a:p>
          <a:p>
            <a:pPr algn="just">
              <a:lnSpc>
                <a:spcPct val="80000"/>
              </a:lnSpc>
              <a:defRPr/>
            </a:pPr>
            <a:r>
              <a:rPr lang="en-ZA" sz="1400" b="1" dirty="0" smtClean="0"/>
              <a:t>(SA </a:t>
            </a:r>
            <a:r>
              <a:rPr lang="en-ZA" sz="1400" b="1" dirty="0"/>
              <a:t>POLICE ACT ,</a:t>
            </a:r>
            <a:r>
              <a:rPr lang="en-ZA" sz="1400" b="1" dirty="0" smtClean="0"/>
              <a:t>1995)</a:t>
            </a:r>
            <a:endParaRPr lang="en-US" sz="14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CB05"/>
              </a:solidFill>
              <a:effectLst>
                <a:outerShdw blurRad="711200" dist="1473200" dir="13680000" algn="ctr" rotWithShape="0">
                  <a:srgbClr val="000000">
                    <a:alpha val="36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lnSpc>
                <a:spcPct val="80000"/>
              </a:lnSpc>
              <a:defRPr/>
            </a:pPr>
            <a:endParaRPr lang="en-US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eighteen (18) and under thirty (30) years of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algn="just">
              <a:lnSpc>
                <a:spcPct val="80000"/>
              </a:lnSpc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  <a:defRPr/>
            </a:pP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 in possession of a Senior Certificate or National Certificate (Vocational) Safety in Society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  <a:defRPr/>
            </a:pP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 proficient in at least English and one other official language;</a:t>
            </a:r>
          </a:p>
          <a:p>
            <a:pPr algn="just">
              <a:lnSpc>
                <a:spcPct val="80000"/>
              </a:lnSpc>
              <a:defRPr/>
            </a:pPr>
            <a:endParaRPr lang="en-US" sz="1200" b="1" dirty="0">
              <a:solidFill>
                <a:srgbClr val="FC27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Have no previous criminal convictions and such person shall allow his or her fingerprints to be taken and allow background enquiries to be made;</a:t>
            </a:r>
          </a:p>
          <a:p>
            <a:pPr algn="just">
              <a:lnSpc>
                <a:spcPct val="80000"/>
              </a:lnSpc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 in possession of a valid driving license for at least a light motor vehicle;</a:t>
            </a:r>
          </a:p>
          <a:p>
            <a:pPr lvl="1" algn="just">
              <a:lnSpc>
                <a:spcPct val="80000"/>
              </a:lnSpc>
              <a:defRPr/>
            </a:pP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 have any tattoo marks of which will be visible and irreconcilable with the objectives of the Service;</a:t>
            </a:r>
          </a:p>
          <a:p>
            <a:pPr algn="just">
              <a:lnSpc>
                <a:spcPct val="80000"/>
              </a:lnSpc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 prepared to take the oath of office;</a:t>
            </a:r>
          </a:p>
          <a:p>
            <a:pPr algn="just">
              <a:lnSpc>
                <a:spcPct val="80000"/>
              </a:lnSpc>
              <a:defRPr/>
            </a:pPr>
            <a:endParaRPr lang="en-US" sz="1200" b="1" dirty="0">
              <a:solidFill>
                <a:srgbClr val="FC27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Complete a physical and medical examination;</a:t>
            </a:r>
          </a:p>
          <a:p>
            <a:pPr algn="just">
              <a:lnSpc>
                <a:spcPct val="80000"/>
              </a:lnSpc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Undergo a psychological assessment;</a:t>
            </a:r>
          </a:p>
          <a:p>
            <a:pPr algn="just">
              <a:lnSpc>
                <a:spcPct val="80000"/>
              </a:lnSpc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 prepared to undergo such training as determined by the National Commissioner; and</a:t>
            </a:r>
          </a:p>
          <a:p>
            <a:pPr algn="just">
              <a:lnSpc>
                <a:spcPct val="80000"/>
              </a:lnSpc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 prepared to serve anywhere in the Republic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4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Application and Selection process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B05"/>
                </a:solidFill>
              </a:rPr>
              <a:t>CAREERS </a:t>
            </a:r>
            <a:r>
              <a:rPr lang="en-US" sz="2000" dirty="0">
                <a:solidFill>
                  <a:srgbClr val="FFCB05"/>
                </a:solidFill>
              </a:rPr>
              <a:t>IN THE SOUTH AFRICAN POLICE </a:t>
            </a:r>
            <a:r>
              <a:rPr lang="en-US" sz="2000" dirty="0" smtClean="0">
                <a:solidFill>
                  <a:srgbClr val="FFCB05"/>
                </a:solidFill>
              </a:rPr>
              <a:t>SERVICE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8951"/>
            <a:ext cx="8229600" cy="478222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ZA" sz="1600" b="1" i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APPLY:</a:t>
            </a:r>
          </a:p>
          <a:p>
            <a:endParaRPr lang="en-ZA" sz="16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Z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Posts for Police trainees are advertised in the media (Newspapers) and on the official website of the SAPS (</a:t>
            </a:r>
            <a:r>
              <a:rPr lang="en-Z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hlinkClick r:id="rId2"/>
              </a:rPr>
              <a:t>www.saps.gov.za</a:t>
            </a:r>
            <a:r>
              <a:rPr lang="en-Z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)</a:t>
            </a:r>
          </a:p>
          <a:p>
            <a:r>
              <a:rPr lang="en-Z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Complete application form</a:t>
            </a:r>
          </a:p>
          <a:p>
            <a:r>
              <a:rPr lang="en-Z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Submit application form in accordance to the advertisement</a:t>
            </a:r>
          </a:p>
          <a:p>
            <a:endParaRPr lang="en-ZA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ZA" sz="1600" b="1" i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SELECTION:</a:t>
            </a:r>
          </a:p>
          <a:p>
            <a:pPr marL="0" indent="0">
              <a:buNone/>
            </a:pPr>
            <a:r>
              <a:rPr lang="en-Z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						</a:t>
            </a:r>
          </a:p>
          <a:p>
            <a:pPr lvl="0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psych assessment</a:t>
            </a:r>
          </a:p>
          <a:p>
            <a:pPr lvl="0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fitness &amp; fingerprints 			</a:t>
            </a:r>
            <a:endParaRPr lang="en-ZA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interview </a:t>
            </a:r>
            <a:endParaRPr lang="en-ZA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Z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medical testing</a:t>
            </a:r>
          </a:p>
          <a:p>
            <a:endParaRPr lang="en-ZA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Z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training</a:t>
            </a:r>
          </a:p>
          <a:p>
            <a:r>
              <a:rPr lang="en-Z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appointment</a:t>
            </a:r>
          </a:p>
          <a:p>
            <a:endParaRPr lang="en-Z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airwing1.jpg" descr="/Volumes/Clients/SAPS/Supplied/Images Received 2015/Annual Report/Air show/airwing1.jpg"/>
          <p:cNvPicPr/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 trans="26000" crackSpacing="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99" y="3213098"/>
            <a:ext cx="2427367" cy="3264571"/>
          </a:xfrm>
          <a:prstGeom prst="rect">
            <a:avLst/>
          </a:prstGeom>
          <a:effectLst>
            <a:outerShdw blurRad="1244600" dist="1727200" dir="14280000" sx="148000" sy="148000" algn="tl" rotWithShape="0">
              <a:prstClr val="black">
                <a:alpha val="4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92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2667" y="364068"/>
            <a:ext cx="8229600" cy="59994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B05"/>
                </a:solidFill>
              </a:rPr>
              <a:t> </a:t>
            </a:r>
            <a:r>
              <a:rPr lang="en-US" sz="2000" dirty="0">
                <a:solidFill>
                  <a:srgbClr val="FFCB05"/>
                </a:solidFill>
              </a:rPr>
              <a:t>CAREERS IN THE SOUTH AFRICAN POLICE SERVICE</a:t>
            </a:r>
            <a:endParaRPr lang="en-US" sz="2000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Advertisements:  SAPS Website: www.saps.gov.za</a:t>
            </a:r>
            <a:endParaRPr lang="en-US" sz="2000" b="1" dirty="0"/>
          </a:p>
        </p:txBody>
      </p:sp>
      <p:pic>
        <p:nvPicPr>
          <p:cNvPr id="6" name="Picture 5" descr="saps bann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714500"/>
            <a:ext cx="78803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ZA" dirty="0" smtClean="0">
              <a:hlinkClick r:id="rId3"/>
            </a:endParaRPr>
          </a:p>
          <a:p>
            <a:pPr lvl="0"/>
            <a:endParaRPr lang="en-ZA" dirty="0">
              <a:hlinkClick r:id="rId3"/>
            </a:endParaRPr>
          </a:p>
          <a:p>
            <a:pPr lvl="0"/>
            <a:r>
              <a:rPr lang="en-ZA" dirty="0" smtClean="0">
                <a:hlinkClick r:id="rId3"/>
              </a:rPr>
              <a:t>Home</a:t>
            </a:r>
            <a:endParaRPr lang="en-ZA" dirty="0"/>
          </a:p>
          <a:p>
            <a:pPr lvl="0"/>
            <a:endParaRPr lang="en-ZA" dirty="0"/>
          </a:p>
          <a:p>
            <a:r>
              <a:rPr lang="en-ZA" dirty="0"/>
              <a:t>Careers </a:t>
            </a:r>
          </a:p>
          <a:p>
            <a:pPr lvl="0"/>
            <a:r>
              <a:rPr lang="en-ZA" dirty="0">
                <a:hlinkClick r:id="rId4"/>
              </a:rPr>
              <a:t>Senior Management</a:t>
            </a:r>
            <a:endParaRPr lang="en-ZA" dirty="0"/>
          </a:p>
          <a:p>
            <a:pPr lvl="0"/>
            <a:r>
              <a:rPr lang="en-ZA" dirty="0">
                <a:hlinkClick r:id="rId5"/>
              </a:rPr>
              <a:t>Police Act</a:t>
            </a:r>
            <a:endParaRPr lang="en-ZA" dirty="0"/>
          </a:p>
          <a:p>
            <a:pPr lvl="0"/>
            <a:r>
              <a:rPr lang="en-ZA" dirty="0">
                <a:hlinkClick r:id="rId6"/>
              </a:rPr>
              <a:t>Public Service Act</a:t>
            </a:r>
            <a:endParaRPr lang="en-ZA" dirty="0"/>
          </a:p>
          <a:p>
            <a:pPr lvl="0"/>
            <a:r>
              <a:rPr lang="en-ZA" dirty="0">
                <a:hlinkClick r:id="rId7"/>
              </a:rPr>
              <a:t>Police </a:t>
            </a:r>
            <a:r>
              <a:rPr lang="en-ZA" dirty="0" smtClean="0">
                <a:hlinkClick r:id="rId7"/>
              </a:rPr>
              <a:t>Trainees</a:t>
            </a:r>
            <a:endParaRPr lang="en-ZA" dirty="0" smtClean="0"/>
          </a:p>
          <a:p>
            <a:pPr lvl="0"/>
            <a:endParaRPr lang="en-ZA" dirty="0"/>
          </a:p>
          <a:p>
            <a:pPr lvl="0"/>
            <a:endParaRPr lang="en-ZA" dirty="0" smtClean="0"/>
          </a:p>
          <a:p>
            <a:pPr lvl="0"/>
            <a:endParaRPr lang="en-ZA" dirty="0"/>
          </a:p>
          <a:p>
            <a:pPr lvl="0"/>
            <a:endParaRPr lang="en-ZA" dirty="0" smtClean="0"/>
          </a:p>
          <a:p>
            <a:endParaRPr lang="en-ZA" dirty="0">
              <a:ea typeface="Calibri"/>
              <a:cs typeface="Times New Roman"/>
            </a:endParaRPr>
          </a:p>
          <a:p>
            <a:endParaRPr lang="en-ZA" dirty="0">
              <a:ea typeface="Calibri"/>
              <a:cs typeface="Times New Roman"/>
            </a:endParaRPr>
          </a:p>
          <a:p>
            <a:pPr lvl="0"/>
            <a:endParaRPr lang="en-ZA" dirty="0"/>
          </a:p>
          <a:p>
            <a:pPr lvl="0"/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00709"/>
              </p:ext>
            </p:extLst>
          </p:nvPr>
        </p:nvGraphicFramePr>
        <p:xfrm>
          <a:off x="457200" y="5251450"/>
          <a:ext cx="8464552" cy="85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138"/>
                <a:gridCol w="2116138"/>
                <a:gridCol w="2116138"/>
                <a:gridCol w="2116138"/>
              </a:tblGrid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75"/>
                        </a:spcAft>
                      </a:pPr>
                      <a:r>
                        <a:rPr lang="en-ZA" sz="1450">
                          <a:effectLst/>
                        </a:rPr>
                        <a:t>Job Title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75"/>
                        </a:spcAft>
                      </a:pPr>
                      <a:r>
                        <a:rPr lang="en-ZA" sz="1450" dirty="0">
                          <a:effectLst/>
                        </a:rPr>
                        <a:t>Remuneration Level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75"/>
                        </a:spcAft>
                      </a:pPr>
                      <a:r>
                        <a:rPr lang="en-ZA" sz="1450">
                          <a:effectLst/>
                        </a:rPr>
                        <a:t>Location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75"/>
                        </a:spcAft>
                      </a:pPr>
                      <a:r>
                        <a:rPr lang="en-ZA" sz="1450">
                          <a:effectLst/>
                        </a:rPr>
                        <a:t>Closing Date</a:t>
                      </a:r>
                      <a:endParaRPr lang="en-Z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86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75"/>
                        </a:spcAft>
                      </a:pPr>
                      <a:r>
                        <a:rPr lang="en-ZA" sz="1450" dirty="0">
                          <a:effectLst/>
                        </a:rPr>
                        <a:t>No post</a:t>
                      </a: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60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" charset="0"/>
                <a:ea typeface="Times New Roman" pitchFamily="18" charset="0"/>
                <a:cs typeface="Times New Roman" pitchFamily="18" charset="0"/>
              </a:rPr>
              <a:t>Police Trainees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7661</TotalTime>
  <Words>495</Words>
  <Application>Microsoft Office PowerPoint</Application>
  <PresentationFormat>On-screen Show (4:3)</PresentationFormat>
  <Paragraphs>133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CAREERS IN THE SOUTH AFRICAN POLICE SERVICE</vt:lpstr>
      <vt:lpstr>Careers in the SAPS</vt:lpstr>
      <vt:lpstr>VISION </vt:lpstr>
      <vt:lpstr> CAREERS IN THE SOUTH AFRICAN POLICE SERVICE</vt:lpstr>
      <vt:lpstr> CAREERS IN THE SOUTH AFRICAN POLICE SERVICE</vt:lpstr>
      <vt:lpstr>CAREERS IN THE SOUTH AFRICAN POLICE SERVICE</vt:lpstr>
      <vt:lpstr>CAREERS IN THE SOUTH AFRICAN POLICE SERVICE Police Trainees</vt:lpstr>
      <vt:lpstr>CAREERS IN THE SOUTH AFRICAN POLICE SERVICE</vt:lpstr>
      <vt:lpstr> CAREERS IN THE SOUTH AFRICAN POLICE SERVICE</vt:lpstr>
      <vt:lpstr> CAREERS IN THE SOUTH AFRICAN POLICE SERVICE</vt:lpstr>
      <vt:lpstr>Career Development Services:  SAPS</vt:lpstr>
      <vt:lpstr> CAREERS IN THE SOUTH AFRICAN POLICE SERVICE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Sipho Mbatha</dc:creator>
  <cp:lastModifiedBy>Kala.N</cp:lastModifiedBy>
  <cp:revision>51</cp:revision>
  <dcterms:created xsi:type="dcterms:W3CDTF">2015-03-20T11:51:17Z</dcterms:created>
  <dcterms:modified xsi:type="dcterms:W3CDTF">2016-12-08T12:03:41Z</dcterms:modified>
</cp:coreProperties>
</file>